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7" r:id="rId17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2" Type="http://schemas.openxmlformats.org/officeDocument/2006/relationships/slide" Target="slides/slide5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1" name="Shape 9631"/>
        <p:cNvGrpSpPr/>
        <p:nvPr/>
      </p:nvGrpSpPr>
      <p:grpSpPr>
        <a:xfrm>
          <a:off x="0" y="0"/>
          <a:ext cx="0" cy="0"/>
          <a:chOff x="0" y="0"/>
          <a:chExt cx="0" cy="0"/>
        </a:xfrm>
      </p:grpSpPr>
      <p:sp>
        <p:nvSpPr>
          <p:cNvPr id="9632" name="Google Shape;963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3" name="Google Shape;9633;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notesSlide" Target="../notesSlides/notesSlide52.xml"/><Relationship Id="rId3" Type="http://schemas.openxmlformats.org/officeDocument/2006/relationships/image" Target="../media/image216.png"/></Relationships>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4" name="Shape 9634"/>
        <p:cNvGrpSpPr/>
        <p:nvPr/>
      </p:nvGrpSpPr>
      <p:grpSpPr>
        <a:xfrm>
          <a:off x="0" y="0"/>
          <a:ext cx="0" cy="0"/>
          <a:chOff x="0" y="0"/>
          <a:chExt cx="0" cy="0"/>
        </a:xfrm>
      </p:grpSpPr>
      <p:sp>
        <p:nvSpPr>
          <p:cNvPr id="9635" name="Google Shape;9635;p1482"/>
          <p:cNvSpPr txBox="1"/>
          <p:nvPr/>
        </p:nvSpPr>
        <p:spPr>
          <a:xfrm>
            <a:off x="1828801" y="685801"/>
            <a:ext cx="5747040" cy="418774"/>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t/>
            </a:r>
            <a:endParaRPr sz="2177">
              <a:solidFill>
                <a:srgbClr val="000000"/>
              </a:solidFill>
              <a:latin typeface="Times New Roman"/>
              <a:ea typeface="Times New Roman"/>
              <a:cs typeface="Times New Roman"/>
              <a:sym typeface="Times New Roman"/>
            </a:endParaRPr>
          </a:p>
        </p:txBody>
      </p:sp>
      <p:pic>
        <p:nvPicPr>
          <p:cNvPr id="9636" name="Google Shape;9636;p1482"/>
          <p:cNvPicPr preferRelativeResize="0"/>
          <p:nvPr/>
        </p:nvPicPr>
        <p:blipFill rotWithShape="1">
          <a:blip r:embed="rId3">
            <a:alphaModFix/>
          </a:blip>
          <a:srcRect b="0" l="0" r="0" t="0"/>
          <a:stretch/>
        </p:blipFill>
        <p:spPr>
          <a:xfrm>
            <a:off x="2089441" y="2122921"/>
            <a:ext cx="5011200" cy="3440160"/>
          </a:xfrm>
          <a:prstGeom prst="rect">
            <a:avLst/>
          </a:prstGeom>
          <a:noFill/>
          <a:ln>
            <a:noFill/>
          </a:ln>
        </p:spPr>
      </p:pic>
      <p:sp>
        <p:nvSpPr>
          <p:cNvPr id="9637" name="Google Shape;9637;p1482"/>
          <p:cNvSpPr/>
          <p:nvPr/>
        </p:nvSpPr>
        <p:spPr>
          <a:xfrm>
            <a:off x="849600" y="164520"/>
            <a:ext cx="7413120" cy="760320"/>
          </a:xfrm>
          <a:prstGeom prst="rect">
            <a:avLst/>
          </a:prstGeom>
          <a:noFill/>
          <a:ln cap="flat" cmpd="sng" w="38100">
            <a:solidFill>
              <a:srgbClr val="FFFF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93000"/>
              </a:lnSpc>
              <a:spcBef>
                <a:spcPts val="0"/>
              </a:spcBef>
              <a:spcAft>
                <a:spcPts val="0"/>
              </a:spcAft>
              <a:buNone/>
            </a:pPr>
            <a:r>
              <a:rPr lang="en-US" sz="3266">
                <a:solidFill>
                  <a:srgbClr val="FFFF00"/>
                </a:solidFill>
                <a:latin typeface="Times New Roman"/>
                <a:ea typeface="Times New Roman"/>
                <a:cs typeface="Times New Roman"/>
                <a:sym typeface="Times New Roman"/>
              </a:rPr>
              <a:t>Fluorescence Calibration at Argonne</a:t>
            </a:r>
            <a:endParaRPr/>
          </a:p>
        </p:txBody>
      </p:sp>
      <p:sp>
        <p:nvSpPr>
          <p:cNvPr id="9638" name="Google Shape;9638;p1482"/>
          <p:cNvSpPr txBox="1"/>
          <p:nvPr/>
        </p:nvSpPr>
        <p:spPr>
          <a:xfrm>
            <a:off x="1501921" y="1405801"/>
            <a:ext cx="4376160" cy="418774"/>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b="1" lang="en-US" sz="2177">
                <a:solidFill>
                  <a:srgbClr val="FFFFFF"/>
                </a:solidFill>
                <a:latin typeface="Arial"/>
                <a:ea typeface="Arial"/>
                <a:cs typeface="Arial"/>
                <a:sym typeface="Arial"/>
              </a:rPr>
              <a:t>Chemistry Division Van de Graaff</a:t>
            </a:r>
            <a:endParaRPr/>
          </a:p>
        </p:txBody>
      </p:sp>
      <p:cxnSp>
        <p:nvCxnSpPr>
          <p:cNvPr id="9639" name="Google Shape;9639;p1482"/>
          <p:cNvCxnSpPr/>
          <p:nvPr/>
        </p:nvCxnSpPr>
        <p:spPr>
          <a:xfrm>
            <a:off x="3201121" y="1860841"/>
            <a:ext cx="64800" cy="718560"/>
          </a:xfrm>
          <a:prstGeom prst="straightConnector1">
            <a:avLst/>
          </a:prstGeom>
          <a:noFill/>
          <a:ln cap="flat" cmpd="sng" w="76200">
            <a:solidFill>
              <a:schemeClr val="lt1"/>
            </a:solidFill>
            <a:prstDash val="solid"/>
            <a:round/>
            <a:headEnd len="med" w="med" type="none"/>
            <a:tailEnd len="med" w="med" type="triangle"/>
          </a:ln>
        </p:spPr>
      </p:cxnSp>
      <p:cxnSp>
        <p:nvCxnSpPr>
          <p:cNvPr id="9640" name="Google Shape;9640;p1482"/>
          <p:cNvCxnSpPr/>
          <p:nvPr/>
        </p:nvCxnSpPr>
        <p:spPr>
          <a:xfrm>
            <a:off x="1632961" y="4082761"/>
            <a:ext cx="977760" cy="521280"/>
          </a:xfrm>
          <a:prstGeom prst="straightConnector1">
            <a:avLst/>
          </a:prstGeom>
          <a:noFill/>
          <a:ln cap="flat" cmpd="sng" w="76200">
            <a:solidFill>
              <a:schemeClr val="lt1"/>
            </a:solidFill>
            <a:prstDash val="solid"/>
            <a:round/>
            <a:headEnd len="med" w="med" type="none"/>
            <a:tailEnd len="med" w="med" type="triangle"/>
          </a:ln>
        </p:spPr>
      </p:cxnSp>
      <p:sp>
        <p:nvSpPr>
          <p:cNvPr id="9641" name="Google Shape;9641;p1482"/>
          <p:cNvSpPr txBox="1"/>
          <p:nvPr/>
        </p:nvSpPr>
        <p:spPr>
          <a:xfrm>
            <a:off x="587521" y="3560041"/>
            <a:ext cx="1373760" cy="1088829"/>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b="1" lang="en-US" sz="2177">
                <a:solidFill>
                  <a:srgbClr val="FFFFFF"/>
                </a:solidFill>
                <a:latin typeface="Times New Roman"/>
                <a:ea typeface="Times New Roman"/>
                <a:cs typeface="Times New Roman"/>
                <a:sym typeface="Times New Roman"/>
              </a:rPr>
              <a:t>Advanced Photon Source</a:t>
            </a:r>
            <a:endParaRPr/>
          </a:p>
        </p:txBody>
      </p:sp>
      <p:sp>
        <p:nvSpPr>
          <p:cNvPr id="9642" name="Google Shape;9642;p1482"/>
          <p:cNvSpPr txBox="1"/>
          <p:nvPr/>
        </p:nvSpPr>
        <p:spPr>
          <a:xfrm>
            <a:off x="7380001" y="3297961"/>
            <a:ext cx="2024640" cy="1423856"/>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b="1" lang="en-US" sz="2177">
                <a:solidFill>
                  <a:srgbClr val="FFFFFF"/>
                </a:solidFill>
                <a:latin typeface="Times New Roman"/>
                <a:ea typeface="Times New Roman"/>
                <a:cs typeface="Times New Roman"/>
                <a:sym typeface="Times New Roman"/>
              </a:rPr>
              <a:t>HEP Division Advanced Wakefield Accelerator</a:t>
            </a:r>
            <a:endParaRPr/>
          </a:p>
        </p:txBody>
      </p:sp>
      <p:cxnSp>
        <p:nvCxnSpPr>
          <p:cNvPr id="9643" name="Google Shape;9643;p1482"/>
          <p:cNvCxnSpPr/>
          <p:nvPr/>
        </p:nvCxnSpPr>
        <p:spPr>
          <a:xfrm flipH="1">
            <a:off x="6923520" y="3820681"/>
            <a:ext cx="524160" cy="587520"/>
          </a:xfrm>
          <a:prstGeom prst="straightConnector1">
            <a:avLst/>
          </a:prstGeom>
          <a:noFill/>
          <a:ln cap="flat" cmpd="sng" w="76200">
            <a:solidFill>
              <a:schemeClr val="lt1"/>
            </a:solidFill>
            <a:prstDash val="solid"/>
            <a:round/>
            <a:headEnd len="med" w="med" type="none"/>
            <a:tailEnd len="med" w="med" type="triangle"/>
          </a:ln>
        </p:spPr>
      </p:cxnSp>
      <p:sp>
        <p:nvSpPr>
          <p:cNvPr id="9644" name="Google Shape;9644;p1482"/>
          <p:cNvSpPr txBox="1"/>
          <p:nvPr/>
        </p:nvSpPr>
        <p:spPr>
          <a:xfrm>
            <a:off x="1110241" y="5649481"/>
            <a:ext cx="8033760" cy="1088829"/>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b="1" lang="en-US" sz="2177">
                <a:solidFill>
                  <a:srgbClr val="FFFF00"/>
                </a:solidFill>
                <a:latin typeface="Times New Roman"/>
                <a:ea typeface="Times New Roman"/>
                <a:cs typeface="Times New Roman"/>
                <a:sym typeface="Times New Roman"/>
              </a:rPr>
              <a:t>Complementary machines:</a:t>
            </a:r>
            <a:r>
              <a:rPr lang="en-US" sz="2177">
                <a:solidFill>
                  <a:srgbClr val="FFFF00"/>
                </a:solidFill>
                <a:latin typeface="Times New Roman"/>
                <a:ea typeface="Times New Roman"/>
                <a:cs typeface="Times New Roman"/>
                <a:sym typeface="Times New Roman"/>
              </a:rPr>
              <a:t>  AWA only accelerator with enough energy to do absolute calibration with Cerenkov gas.   Van de Graaff only machine with enough charge to measure spectrum.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